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563" r:id="rId3"/>
    <p:sldId id="593" r:id="rId4"/>
    <p:sldId id="63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C9096-ECD3-48F1-B973-B0C0A005537C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6FEC-BB56-4DA5-8D64-67013E113D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65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>
            <a:extLst>
              <a:ext uri="{FF2B5EF4-FFF2-40B4-BE49-F238E27FC236}">
                <a16:creationId xmlns:a16="http://schemas.microsoft.com/office/drawing/2014/main" id="{EF81BA83-E3B4-44E6-8B97-35CA7EEE42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>
            <a:extLst>
              <a:ext uri="{FF2B5EF4-FFF2-40B4-BE49-F238E27FC236}">
                <a16:creationId xmlns:a16="http://schemas.microsoft.com/office/drawing/2014/main" id="{584E5DB8-879C-4FE7-BFC8-BCC5C64DE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2468" name="投影片編號版面配置區 3">
            <a:extLst>
              <a:ext uri="{FF2B5EF4-FFF2-40B4-BE49-F238E27FC236}">
                <a16:creationId xmlns:a16="http://schemas.microsoft.com/office/drawing/2014/main" id="{60C1DB88-DDA9-4CFE-8917-DFE314A8C5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9825" indent="-2254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7025" indent="-2254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4225" indent="-2254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5691EA-C422-4BC0-96DD-E843AB4EA1BD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>
            <a:extLst>
              <a:ext uri="{FF2B5EF4-FFF2-40B4-BE49-F238E27FC236}">
                <a16:creationId xmlns:a16="http://schemas.microsoft.com/office/drawing/2014/main" id="{60AA1FFD-86A0-473A-B174-77A9BBAF25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備忘稿版面配置區 2">
            <a:extLst>
              <a:ext uri="{FF2B5EF4-FFF2-40B4-BE49-F238E27FC236}">
                <a16:creationId xmlns:a16="http://schemas.microsoft.com/office/drawing/2014/main" id="{0A92A69C-5392-45C6-8B78-72EC08D73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2468" name="投影片編號版面配置區 3">
            <a:extLst>
              <a:ext uri="{FF2B5EF4-FFF2-40B4-BE49-F238E27FC236}">
                <a16:creationId xmlns:a16="http://schemas.microsoft.com/office/drawing/2014/main" id="{E6F88042-9D98-4284-8E91-71768B705F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4963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375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09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81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53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25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3B3328-A5A4-4492-91D4-55D1544B552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>
            <a:extLst>
              <a:ext uri="{FF2B5EF4-FFF2-40B4-BE49-F238E27FC236}">
                <a16:creationId xmlns:a16="http://schemas.microsoft.com/office/drawing/2014/main" id="{359916A8-CA7A-455A-B641-ED5227EB20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備忘稿版面配置區 2">
            <a:extLst>
              <a:ext uri="{FF2B5EF4-FFF2-40B4-BE49-F238E27FC236}">
                <a16:creationId xmlns:a16="http://schemas.microsoft.com/office/drawing/2014/main" id="{EA99FBC9-A8BE-49D7-B9C0-56BDDE80B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4516" name="投影片編號版面配置區 3">
            <a:extLst>
              <a:ext uri="{FF2B5EF4-FFF2-40B4-BE49-F238E27FC236}">
                <a16:creationId xmlns:a16="http://schemas.microsoft.com/office/drawing/2014/main" id="{785A01DE-158F-4C91-905F-091EF870BF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4963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375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09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81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53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255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62E26D7-665A-430E-B1B0-92738C4CFB26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234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20ECE1-9603-4F11-B966-60F569C9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A0FC7E-E3F5-451C-91F6-89BB39F4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25F60D-B111-4682-9051-0D2CD638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0F28-6ADA-4792-AD1B-9D31333437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746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553709-4C3C-4A67-998E-9281F50F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7ACD74-37F7-4354-8AB7-5BC07D3A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4215D0-BF78-4A7C-8AF3-DDE1A60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EF248-8E83-4907-BD94-D36CC1CB8B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426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4F09F3-98B5-4297-85A5-C728301C0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07AF12-5558-4055-A8AA-A99AC2A5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2F49D9-67E2-434B-8144-B85DA8AF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85353-9BF9-4D90-B64B-C627DF0D43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21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129797-C8B7-4CFD-814B-87D472C1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FC3BA9A8-0C59-4A42-B888-7EF6B8552D94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5C963A-CE46-419A-8883-F1241EC2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6E20EC-33E7-42A2-AD77-61934C17C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D4CDDE57-1AA5-4923-8E87-F3043E3728BF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477874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D7BF23-73D7-4CF3-8353-78AE9754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645976AD-4321-45C4-BADF-B65AA1D405AA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4AB0C1-B8A3-4961-9D8A-2957B76B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1D6F0B-68F5-40B3-8646-53D049F1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0A143385-68D9-46D8-836B-DB21BDB63130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504065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E8432B-B03D-42F6-A45E-74ED2D4C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6DC2A518-4D28-48D9-956C-585DE482E2DD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A046E-3BD3-4CF2-A2BF-CE3A31F4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99C68-B68B-42DD-AB46-2A89286B2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76D46545-1040-4AF3-A80A-47A287509712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06770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71EB627-0BFC-4D4A-B948-A574287A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86649DDB-C9CC-4B82-AC03-05D689E64A2A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1130D86-C7B5-498E-8665-01975CC7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88FB389-2DBE-4684-B0C9-BB8AD5C4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54CEDCC9-936D-4081-946A-F9C6252F643D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294693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76902EEB-9FB4-4C2B-95C8-255E6C40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CB17170B-86D6-4A1D-9F57-D8E3C35B4CBC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4D139CFB-4135-4E78-9435-B4E344FE0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00861C1B-B655-4158-A352-D1FA39DF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CEF65B8B-8C55-45D7-93DC-459BBEAB2325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1073103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3017326-1B8F-4FA0-AE29-ABD7D32D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A207392F-BD24-482C-8423-20DD928AE000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97D64CA-863B-4CE6-BD9D-DD4D764C3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B3E7133-2A54-40DD-9EED-EBC6532D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47C47942-F937-4DB4-A0A6-CA1355C0E341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770133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63F5D36-B9D1-49BB-A22E-F2E07190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42A93551-F362-4C73-B327-84699F7E34BC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F7820830-BA65-4670-B464-FD6F37F9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A5B20514-B6A9-4BF3-ADC1-B9ECC833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56E37120-9020-4E42-B671-F8E86591B014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011021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3804EE4-CE5A-46CE-9E11-5B24131C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CE0E8245-BCB9-40E1-88B4-BFEDA53F25CF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AA41C42-E0A9-4705-81EF-D99BAB20E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6A65E55-73AA-4E22-AA3F-142FCF70E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44B5E204-4C6D-442F-89A9-3EF98B1F16E8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93085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7FD566-D9EA-4EF9-8308-D1A0B65B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7B8581-2672-47FB-977F-A0DD938D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2A02C5-5D69-46A5-AACF-63F81BE0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F2B53-6345-4796-8D82-FE5A25C7F5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4726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3CAEF41A-E42F-4D3D-9BAC-CFFD5D1F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2FE5E2D1-9B30-45DD-B31A-7CBE0793D6B9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E688F89-AA92-4A48-AA47-64A31306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726C791-69C4-4ACD-A3C0-9A9EAB3DA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26508431-7A29-474A-B70E-C5D5D78B5099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2749226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FB95E1-C739-45BA-8313-717B8E296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82E69FBF-DB9B-435D-A2E3-73D887E07B8E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F3194F-7818-4962-A6A3-0C3C23B44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113F03-058A-41B4-BB20-A5C0B1BD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5ECA25AB-1026-4F1F-98F9-3E2D3E244E06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4198491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FAC73-7014-49F2-A82F-2066E161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fld id="{37132D61-C923-4095-AA95-3B2D3C1196F9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A3466D-EF8E-43FC-9A93-0CCCF44E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1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265F64-75B9-40E7-A20E-21E74A64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/>
            </a:lvl1pPr>
          </a:lstStyle>
          <a:p>
            <a:pPr>
              <a:defRPr/>
            </a:pPr>
            <a:fld id="{18AD8328-BD28-4467-942A-24C038F56385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44263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1B0584-4BC9-4F64-AFFE-DA9E0C8A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B3E1D6-20F5-4BEB-A03E-DF403294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C92F14-F23B-4184-872D-0E8AE594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73B71-22E2-4C9F-A34D-729FC99FE8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16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AA8F8FA-397E-41C4-8E71-5AF9E065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2E87378-B3D4-44B5-860F-13E61E39D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72C943C-D727-43FB-8A2F-881C0E73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F2F5-B409-4955-A8BF-47293EFCAE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40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687F206F-82AE-40B8-BAE8-E4CC5AAD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EC261244-FE3D-4CD4-8D8A-E104A9BF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188CE70A-7E73-4678-BADB-671005A9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BD3B-330E-4378-B9AE-EE8F12F2D0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153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FC633C4E-676C-4D96-B769-B44998AC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95C5E5D3-B863-4D80-87C9-0BC15A8B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C9A044F0-A09A-4BA3-A4EB-D17B2B72B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291D-19D5-4640-984E-61E31359FB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20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909EBED3-C3E5-46C6-A402-C505FBC2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6AE069C1-A569-4B9C-9959-0E8B308B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352F4A9C-C1EF-45E4-A25F-7438B91D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CC4C-3236-4CBE-A420-8E2A872777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804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51644CF-7C72-47DC-912C-1AD80EA3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945F815-0517-44B6-8970-A680004D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3ADB688-073C-4E52-9769-07E1EEC4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BA49-3035-4F30-9B7D-EE868B9979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142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D0ECF6E-FB4A-482D-B513-C33166A8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6635EF25-928E-41FC-9841-2D4DB7D9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80C9000-C482-4686-BFF7-6D0A26A2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DE8C-A96D-46A3-98DD-42BFF45D3E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938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32E73C93-12EC-4D5D-B792-60E327C311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84FC3A72-7FD2-4611-BC76-BE9EA331F3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04F134-864C-4A6B-AB76-6E02812AF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C5777A-2D9D-4D5F-AED0-F7A4A1B6F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19F8AB-2C63-4613-A350-F68A235AD2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B202B4-8AE5-4CA2-811F-C19662CDBB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54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>
            <a:extLst>
              <a:ext uri="{FF2B5EF4-FFF2-40B4-BE49-F238E27FC236}">
                <a16:creationId xmlns:a16="http://schemas.microsoft.com/office/drawing/2014/main" id="{E71FB83D-C288-4868-A077-C8E030C3C1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 style du titre</a:t>
            </a:r>
          </a:p>
        </p:txBody>
      </p:sp>
      <p:sp>
        <p:nvSpPr>
          <p:cNvPr id="3075" name="Espace réservé du texte 2">
            <a:extLst>
              <a:ext uri="{FF2B5EF4-FFF2-40B4-BE49-F238E27FC236}">
                <a16:creationId xmlns:a16="http://schemas.microsoft.com/office/drawing/2014/main" id="{1D9E8ADC-3E26-4BA5-8A55-B073EA6EED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les styles du texte du masque</a:t>
            </a:r>
          </a:p>
          <a:p>
            <a:pPr lvl="1"/>
            <a:r>
              <a:rPr lang="fr-FR" altLang="zh-TW"/>
              <a:t>Deuxième niveau</a:t>
            </a:r>
          </a:p>
          <a:p>
            <a:pPr lvl="2"/>
            <a:r>
              <a:rPr lang="fr-FR" altLang="zh-TW"/>
              <a:t>Troisième niveau</a:t>
            </a:r>
          </a:p>
          <a:p>
            <a:pPr lvl="3"/>
            <a:r>
              <a:rPr lang="fr-FR" altLang="zh-TW"/>
              <a:t>Quatrième niveau</a:t>
            </a:r>
          </a:p>
          <a:p>
            <a:pPr lvl="4"/>
            <a:r>
              <a:rPr lang="fr-FR" altLang="zh-TW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7E4091-EF2F-4CCC-8307-A988D2985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  <a:ea typeface="新細明體"/>
              </a:defRPr>
            </a:lvl1pPr>
          </a:lstStyle>
          <a:p>
            <a:pPr>
              <a:defRPr/>
            </a:pPr>
            <a:fld id="{91768C5F-17F2-4A3E-B436-13A08A17B6AE}" type="datetimeFigureOut">
              <a:rPr lang="fr-FR" altLang="zh-TW"/>
              <a:pPr>
                <a:defRPr/>
              </a:pPr>
              <a:t>30/04/2021</a:t>
            </a:fld>
            <a:endParaRPr lang="fr-FR" altLang="zh-TW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738794-0F0F-4F95-A6AB-28167F41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  <a:ea typeface="新細明體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8816B-CE1F-434E-BD39-E80A2DC72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BD6AC1-02BC-44C4-A225-422E0475B1E2}" type="slidenum">
              <a:rPr lang="fr-FR" altLang="zh-TW"/>
              <a:pPr>
                <a:defRPr/>
              </a:pPr>
              <a:t>‹#›</a:t>
            </a:fld>
            <a:endParaRPr lang="fr-FR" altLang="zh-TW"/>
          </a:p>
        </p:txBody>
      </p:sp>
    </p:spTree>
    <p:extLst>
      <p:ext uri="{BB962C8B-B14F-4D97-AF65-F5344CB8AC3E}">
        <p14:creationId xmlns:p14="http://schemas.microsoft.com/office/powerpoint/2010/main" val="3946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群組 12">
            <a:extLst>
              <a:ext uri="{FF2B5EF4-FFF2-40B4-BE49-F238E27FC236}">
                <a16:creationId xmlns:a16="http://schemas.microsoft.com/office/drawing/2014/main" id="{6E48A550-B270-4840-A949-7C921E5D14F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74638"/>
            <a:ext cx="9144000" cy="6546850"/>
            <a:chOff x="383086" y="453961"/>
            <a:chExt cx="8023086" cy="5618889"/>
          </a:xfrm>
        </p:grpSpPr>
        <p:grpSp>
          <p:nvGrpSpPr>
            <p:cNvPr id="61445" name="群組 13">
              <a:extLst>
                <a:ext uri="{FF2B5EF4-FFF2-40B4-BE49-F238E27FC236}">
                  <a16:creationId xmlns:a16="http://schemas.microsoft.com/office/drawing/2014/main" id="{A2899520-6415-45A2-A500-B0FEE88C4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086" y="453961"/>
              <a:ext cx="1722954" cy="799363"/>
              <a:chOff x="375222" y="469337"/>
              <a:chExt cx="1881941" cy="873125"/>
            </a:xfrm>
          </p:grpSpPr>
          <p:pic>
            <p:nvPicPr>
              <p:cNvPr id="61447" name="圖片 2">
                <a:extLst>
                  <a:ext uri="{FF2B5EF4-FFF2-40B4-BE49-F238E27FC236}">
                    <a16:creationId xmlns:a16="http://schemas.microsoft.com/office/drawing/2014/main" id="{44E9DB50-DB7B-40CA-A617-A79793A353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7450" y="633073"/>
                <a:ext cx="1069713" cy="709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48" name="圖片 3">
                <a:extLst>
                  <a:ext uri="{FF2B5EF4-FFF2-40B4-BE49-F238E27FC236}">
                    <a16:creationId xmlns:a16="http://schemas.microsoft.com/office/drawing/2014/main" id="{B1CF6391-739D-4612-BEBD-C9165A628D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5222" y="469337"/>
                <a:ext cx="719137" cy="873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446" name="圖片 4">
              <a:extLst>
                <a:ext uri="{FF2B5EF4-FFF2-40B4-BE49-F238E27FC236}">
                  <a16:creationId xmlns:a16="http://schemas.microsoft.com/office/drawing/2014/main" id="{56C49A55-C691-4B2A-9621-20CED1904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825"/>
            <a:stretch>
              <a:fillRect/>
            </a:stretch>
          </p:blipFill>
          <p:spPr bwMode="auto">
            <a:xfrm>
              <a:off x="7031646" y="4759275"/>
              <a:ext cx="1374526" cy="131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43" name="標題 1">
            <a:extLst>
              <a:ext uri="{FF2B5EF4-FFF2-40B4-BE49-F238E27FC236}">
                <a16:creationId xmlns:a16="http://schemas.microsoft.com/office/drawing/2014/main" id="{E53046ED-4318-4285-ABC7-22B4B3A0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學輔處友善校園宣導</a:t>
            </a:r>
          </a:p>
        </p:txBody>
      </p:sp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3A59255-0844-40D5-9F5A-B9DFBA4C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5118" y="1417638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每個人都是聖心校園裡的一份子，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我有權利及義務，做到以下的幾件事：</a:t>
            </a:r>
            <a:endParaRPr lang="en-US" altLang="zh-TW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維護校園整潔</a:t>
            </a: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看見紙屑、隨手撿</a:t>
            </a:r>
            <a:endParaRPr lang="en-US" altLang="zh-TW" b="1" dirty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維護廁所整潔</a:t>
            </a: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對準便斗、洗手後擦乾手</a:t>
            </a:r>
            <a:endParaRPr lang="en-US" altLang="zh-TW" b="1" dirty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維護操場安全</a:t>
            </a: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遵守遊戲規則、說好話</a:t>
            </a:r>
            <a:endParaRPr lang="en-US" altLang="zh-TW" b="1" dirty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維護樓梯走廊</a:t>
            </a: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慢走、快走、不奔跑</a:t>
            </a:r>
            <a:endParaRPr lang="en-US" altLang="zh-TW" b="1" dirty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維護校車秩序</a:t>
            </a: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繫安全帶、輕聲交談</a:t>
            </a:r>
            <a:endParaRPr lang="en-US" altLang="zh-TW" b="1" dirty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維護友愛校園</a:t>
            </a:r>
            <a:r>
              <a:rPr lang="en-US" altLang="zh-TW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看見師長主動打招呼</a:t>
            </a:r>
            <a:endParaRPr lang="en-US" altLang="zh-TW" b="1" dirty="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r>
              <a:rPr lang="zh-TW" altLang="en-US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6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 謝謝 對不起 常常掛嘴邊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內容版面配置區 2">
            <a:extLst>
              <a:ext uri="{FF2B5EF4-FFF2-40B4-BE49-F238E27FC236}">
                <a16:creationId xmlns:a16="http://schemas.microsoft.com/office/drawing/2014/main" id="{D11298C2-8D74-4CE6-BB75-12B7B08F2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395414"/>
            <a:ext cx="8424862" cy="4911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友善的肢體行為      </a:t>
            </a:r>
            <a:r>
              <a:rPr lang="zh-TW" altLang="en-US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善意的溝通更重要</a:t>
            </a:r>
            <a:endParaRPr lang="en-US" altLang="zh-TW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友善的言語表達      </a:t>
            </a:r>
            <a:r>
              <a:rPr lang="zh-TW" altLang="en-US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口說溫柔具關心的話</a:t>
            </a:r>
            <a:endParaRPr lang="en-US" altLang="zh-TW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友善的關係建立      </a:t>
            </a:r>
            <a:r>
              <a:rPr lang="zh-TW" altLang="en-US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主動關心並邀請夥伴</a:t>
            </a:r>
            <a:endParaRPr lang="en-US" altLang="zh-TW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友善的性別尊重      </a:t>
            </a:r>
            <a:r>
              <a:rPr lang="zh-TW" altLang="en-US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多看他人的優點</a:t>
            </a:r>
            <a:endParaRPr lang="en-US" altLang="zh-TW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友善的關係和好      </a:t>
            </a:r>
            <a:r>
              <a:rPr lang="zh-TW" altLang="en-US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接受彼此的不完美</a:t>
            </a:r>
            <a:endParaRPr lang="en-US" altLang="zh-TW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友善的網路對話      </a:t>
            </a:r>
            <a:r>
              <a:rPr lang="zh-TW" altLang="en-US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將心比心有同理心</a:t>
            </a:r>
            <a:endParaRPr lang="en-US" altLang="zh-TW" sz="2800">
              <a:solidFill>
                <a:srgbClr val="66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1443" name="標題 1">
            <a:extLst>
              <a:ext uri="{FF2B5EF4-FFF2-40B4-BE49-F238E27FC236}">
                <a16:creationId xmlns:a16="http://schemas.microsoft.com/office/drawing/2014/main" id="{A7790D82-2B32-4ED3-AC3B-14360E4D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5051" y="82550"/>
            <a:ext cx="6975475" cy="1143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如何營造友善的校園</a:t>
            </a:r>
            <a:endParaRPr lang="zh-TW" altLang="en-US"/>
          </a:p>
        </p:txBody>
      </p:sp>
      <p:grpSp>
        <p:nvGrpSpPr>
          <p:cNvPr id="61444" name="群組 13">
            <a:extLst>
              <a:ext uri="{FF2B5EF4-FFF2-40B4-BE49-F238E27FC236}">
                <a16:creationId xmlns:a16="http://schemas.microsoft.com/office/drawing/2014/main" id="{F410D272-2A3C-48E1-A0D1-7A3CF4647831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115888"/>
            <a:ext cx="2447925" cy="1098550"/>
            <a:chOff x="468313" y="287338"/>
            <a:chExt cx="2673350" cy="1200150"/>
          </a:xfrm>
        </p:grpSpPr>
        <p:pic>
          <p:nvPicPr>
            <p:cNvPr id="61452" name="圖片 2">
              <a:extLst>
                <a:ext uri="{FF2B5EF4-FFF2-40B4-BE49-F238E27FC236}">
                  <a16:creationId xmlns:a16="http://schemas.microsoft.com/office/drawing/2014/main" id="{51FBAF1C-A7CD-4EA6-9619-BAB1DCBA0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913" y="287338"/>
              <a:ext cx="180975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53" name="圖片 3">
              <a:extLst>
                <a:ext uri="{FF2B5EF4-FFF2-40B4-BE49-F238E27FC236}">
                  <a16:creationId xmlns:a16="http://schemas.microsoft.com/office/drawing/2014/main" id="{0D31D0BD-AD6B-4CEE-8D99-E35872266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450850"/>
              <a:ext cx="719137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445" name="群組 4">
            <a:extLst>
              <a:ext uri="{FF2B5EF4-FFF2-40B4-BE49-F238E27FC236}">
                <a16:creationId xmlns:a16="http://schemas.microsoft.com/office/drawing/2014/main" id="{BF7970D9-7EB4-4716-9059-1302D64B47AD}"/>
              </a:ext>
            </a:extLst>
          </p:cNvPr>
          <p:cNvGrpSpPr>
            <a:grpSpLocks/>
          </p:cNvGrpSpPr>
          <p:nvPr/>
        </p:nvGrpSpPr>
        <p:grpSpPr bwMode="auto">
          <a:xfrm>
            <a:off x="5519738" y="1539876"/>
            <a:ext cx="819150" cy="4697413"/>
            <a:chOff x="3995934" y="1539718"/>
            <a:chExt cx="819259" cy="4697594"/>
          </a:xfrm>
        </p:grpSpPr>
        <p:pic>
          <p:nvPicPr>
            <p:cNvPr id="61446" name="圖片 2">
              <a:extLst>
                <a:ext uri="{FF2B5EF4-FFF2-40B4-BE49-F238E27FC236}">
                  <a16:creationId xmlns:a16="http://schemas.microsoft.com/office/drawing/2014/main" id="{95F81E51-99AA-452C-8C98-5AF12282E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1539718"/>
              <a:ext cx="819257" cy="6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47" name="圖片 8">
              <a:extLst>
                <a:ext uri="{FF2B5EF4-FFF2-40B4-BE49-F238E27FC236}">
                  <a16:creationId xmlns:a16="http://schemas.microsoft.com/office/drawing/2014/main" id="{AC7B2E27-E793-42BD-A239-83F11469E3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2321702"/>
              <a:ext cx="819257" cy="6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48" name="圖片 9">
              <a:extLst>
                <a:ext uri="{FF2B5EF4-FFF2-40B4-BE49-F238E27FC236}">
                  <a16:creationId xmlns:a16="http://schemas.microsoft.com/office/drawing/2014/main" id="{3E561344-6BEC-4630-8566-2510189CB7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3113790"/>
              <a:ext cx="819257" cy="6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49" name="圖片 12">
              <a:extLst>
                <a:ext uri="{FF2B5EF4-FFF2-40B4-BE49-F238E27FC236}">
                  <a16:creationId xmlns:a16="http://schemas.microsoft.com/office/drawing/2014/main" id="{52DF507B-32DF-4338-8E93-8B165BDB81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3933056"/>
              <a:ext cx="819257" cy="6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50" name="圖片 13">
              <a:extLst>
                <a:ext uri="{FF2B5EF4-FFF2-40B4-BE49-F238E27FC236}">
                  <a16:creationId xmlns:a16="http://schemas.microsoft.com/office/drawing/2014/main" id="{8A12A9F0-0E8D-486B-BC50-2BFF8A444C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4797152"/>
              <a:ext cx="819257" cy="6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51" name="圖片 14">
              <a:extLst>
                <a:ext uri="{FF2B5EF4-FFF2-40B4-BE49-F238E27FC236}">
                  <a16:creationId xmlns:a16="http://schemas.microsoft.com/office/drawing/2014/main" id="{7BC92584-410D-4804-B78D-D77687E4C0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4" y="5634070"/>
              <a:ext cx="819257" cy="6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標題 1">
            <a:extLst>
              <a:ext uri="{FF2B5EF4-FFF2-40B4-BE49-F238E27FC236}">
                <a16:creationId xmlns:a16="http://schemas.microsoft.com/office/drawing/2014/main" id="{983C2FEC-51AA-44B0-9C1A-8E169CEC1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888" y="274638"/>
            <a:ext cx="7427912" cy="1143000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霸凌行為後果</a:t>
            </a:r>
            <a:endParaRPr lang="zh-TW" altLang="en-US"/>
          </a:p>
        </p:txBody>
      </p:sp>
      <p:sp>
        <p:nvSpPr>
          <p:cNvPr id="51203" name="內容版面配置區 2">
            <a:extLst>
              <a:ext uri="{FF2B5EF4-FFF2-40B4-BE49-F238E27FC236}">
                <a16:creationId xmlns:a16="http://schemas.microsoft.com/office/drawing/2014/main" id="{893778DB-E508-4299-8CBC-FBC3A2567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2875"/>
            <a:ext cx="8229600" cy="4852988"/>
          </a:xfrm>
        </p:spPr>
        <p:txBody>
          <a:bodyPr/>
          <a:lstStyle/>
          <a:p>
            <a:pPr eaLnBrk="1" hangingPunct="1">
              <a:lnSpc>
                <a:spcPts val="6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zh-TW" altLang="en-US" sz="3600" kern="0" dirty="0">
                <a:solidFill>
                  <a:srgbClr val="0000FF"/>
                </a:solidFill>
                <a:latin typeface="Verdana"/>
                <a:ea typeface="標楷體" pitchFamily="65" charset="-120"/>
              </a:rPr>
              <a:t>進行霸凌行為的學生</a:t>
            </a:r>
            <a:r>
              <a:rPr lang="zh-TW" altLang="en-US" sz="3600" kern="0" dirty="0">
                <a:solidFill>
                  <a:srgbClr val="30311D"/>
                </a:solidFill>
                <a:latin typeface="Verdana"/>
                <a:ea typeface="標楷體" pitchFamily="65" charset="-120"/>
              </a:rPr>
              <a:t>除了可能依</a:t>
            </a:r>
            <a:r>
              <a:rPr lang="zh-TW" altLang="en-US" sz="3600" b="1" kern="0" dirty="0">
                <a:solidFill>
                  <a:srgbClr val="660066"/>
                </a:solidFill>
                <a:latin typeface="Verdana"/>
                <a:ea typeface="標楷體" pitchFamily="65" charset="-120"/>
              </a:rPr>
              <a:t>少年事件處理法</a:t>
            </a:r>
            <a:r>
              <a:rPr lang="zh-TW" altLang="en-US" sz="3600" kern="0" dirty="0">
                <a:solidFill>
                  <a:srgbClr val="30311D"/>
                </a:solidFill>
                <a:latin typeface="Verdana"/>
                <a:ea typeface="標楷體" pitchFamily="65" charset="-120"/>
              </a:rPr>
              <a:t>接受相關處分外，亦可能必須負擔</a:t>
            </a:r>
            <a:r>
              <a:rPr lang="zh-TW" altLang="en-US" sz="3600" kern="0" dirty="0">
                <a:solidFill>
                  <a:srgbClr val="660066"/>
                </a:solidFill>
                <a:latin typeface="Verdana"/>
                <a:ea typeface="標楷體" pitchFamily="65" charset="-120"/>
              </a:rPr>
              <a:t>行政罰</a:t>
            </a:r>
            <a:r>
              <a:rPr lang="zh-TW" altLang="en-US" sz="3600" kern="0" dirty="0">
                <a:solidFill>
                  <a:srgbClr val="30311D"/>
                </a:solidFill>
                <a:latin typeface="Verdana"/>
                <a:ea typeface="標楷體" pitchFamily="65" charset="-120"/>
              </a:rPr>
              <a:t>、</a:t>
            </a:r>
            <a:r>
              <a:rPr lang="zh-TW" altLang="en-US" sz="3600" kern="0" dirty="0">
                <a:solidFill>
                  <a:srgbClr val="660066"/>
                </a:solidFill>
                <a:latin typeface="Verdana"/>
                <a:ea typeface="標楷體" pitchFamily="65" charset="-120"/>
              </a:rPr>
              <a:t>民事賠償</a:t>
            </a:r>
            <a:r>
              <a:rPr lang="zh-TW" altLang="en-US" sz="3600" kern="0" dirty="0">
                <a:solidFill>
                  <a:srgbClr val="30311D"/>
                </a:solidFill>
                <a:latin typeface="Verdana"/>
                <a:ea typeface="標楷體" pitchFamily="65" charset="-120"/>
              </a:rPr>
              <a:t>乃至</a:t>
            </a:r>
            <a:r>
              <a:rPr lang="zh-TW" altLang="en-US" sz="3600" kern="0" dirty="0">
                <a:solidFill>
                  <a:srgbClr val="660066"/>
                </a:solidFill>
                <a:latin typeface="Verdana"/>
                <a:ea typeface="標楷體" pitchFamily="65" charset="-120"/>
              </a:rPr>
              <a:t>刑罰</a:t>
            </a:r>
            <a:r>
              <a:rPr lang="zh-TW" altLang="en-US" sz="3600" kern="0" dirty="0">
                <a:solidFill>
                  <a:srgbClr val="30311D"/>
                </a:solidFill>
                <a:latin typeface="Verdana"/>
                <a:ea typeface="標楷體" pitchFamily="65" charset="-120"/>
              </a:rPr>
              <a:t>之法律責任，民事賠償部分，</a:t>
            </a:r>
            <a:r>
              <a:rPr lang="zh-TW" altLang="en-US" sz="3600" kern="0" dirty="0">
                <a:solidFill>
                  <a:srgbClr val="0000FF"/>
                </a:solidFill>
                <a:latin typeface="Verdana"/>
                <a:ea typeface="標楷體" pitchFamily="65" charset="-120"/>
              </a:rPr>
              <a:t>法定代理人</a:t>
            </a:r>
            <a:r>
              <a:rPr lang="zh-TW" altLang="en-US" sz="3600" kern="0" dirty="0">
                <a:solidFill>
                  <a:srgbClr val="30311D"/>
                </a:solidFill>
                <a:latin typeface="Verdana"/>
                <a:ea typeface="標楷體" pitchFamily="65" charset="-120"/>
              </a:rPr>
              <a:t>亦須連帶負責，所以</a:t>
            </a:r>
            <a:r>
              <a:rPr lang="zh-TW" altLang="en-US" sz="3600" b="1" kern="0" dirty="0">
                <a:solidFill>
                  <a:srgbClr val="FF0000"/>
                </a:solidFill>
                <a:latin typeface="Verdana"/>
                <a:ea typeface="標楷體" pitchFamily="65" charset="-120"/>
              </a:rPr>
              <a:t>校園霸凌行為絕非只是同學間的糾紛，也會違法。</a:t>
            </a:r>
          </a:p>
          <a:p>
            <a:pPr eaLnBrk="1" hangingPunct="1">
              <a:buFontTx/>
              <a:buNone/>
              <a:defRPr/>
            </a:pPr>
            <a:endParaRPr lang="en-US" altLang="zh-TW" b="1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63492" name="群組 13">
            <a:extLst>
              <a:ext uri="{FF2B5EF4-FFF2-40B4-BE49-F238E27FC236}">
                <a16:creationId xmlns:a16="http://schemas.microsoft.com/office/drawing/2014/main" id="{C07BE096-E071-45CA-985F-C2D6D35FC93B}"/>
              </a:ext>
            </a:extLst>
          </p:cNvPr>
          <p:cNvGrpSpPr>
            <a:grpSpLocks/>
          </p:cNvGrpSpPr>
          <p:nvPr/>
        </p:nvGrpSpPr>
        <p:grpSpPr bwMode="auto">
          <a:xfrm>
            <a:off x="1992314" y="287338"/>
            <a:ext cx="2447925" cy="1098550"/>
            <a:chOff x="468313" y="287338"/>
            <a:chExt cx="2673350" cy="1200150"/>
          </a:xfrm>
        </p:grpSpPr>
        <p:pic>
          <p:nvPicPr>
            <p:cNvPr id="63493" name="圖片 2">
              <a:extLst>
                <a:ext uri="{FF2B5EF4-FFF2-40B4-BE49-F238E27FC236}">
                  <a16:creationId xmlns:a16="http://schemas.microsoft.com/office/drawing/2014/main" id="{63CFB4B0-9F8D-4F70-835D-71179F9EF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913" y="287338"/>
              <a:ext cx="180975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494" name="圖片 3">
              <a:extLst>
                <a:ext uri="{FF2B5EF4-FFF2-40B4-BE49-F238E27FC236}">
                  <a16:creationId xmlns:a16="http://schemas.microsoft.com/office/drawing/2014/main" id="{D52BBF68-3F99-4095-A060-BC8022397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3" y="450850"/>
              <a:ext cx="719137" cy="873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90497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240</Words>
  <Application>Microsoft Office PowerPoint</Application>
  <PresentationFormat>寬螢幕</PresentationFormat>
  <Paragraphs>22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Verdana</vt:lpstr>
      <vt:lpstr>Wingdings</vt:lpstr>
      <vt:lpstr>1_Office 佈景主題</vt:lpstr>
      <vt:lpstr>Thème Office</vt:lpstr>
      <vt:lpstr>  學輔處友善校園宣導</vt:lpstr>
      <vt:lpstr>如何營造友善的校園</vt:lpstr>
      <vt:lpstr>霸凌行為後果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學輔處友善校園宣導</dc:title>
  <dc:creator>USER</dc:creator>
  <cp:lastModifiedBy>USER</cp:lastModifiedBy>
  <cp:revision>1</cp:revision>
  <dcterms:created xsi:type="dcterms:W3CDTF">2021-04-30T09:11:02Z</dcterms:created>
  <dcterms:modified xsi:type="dcterms:W3CDTF">2021-04-30T09:14:03Z</dcterms:modified>
</cp:coreProperties>
</file>